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9" r:id="rId3"/>
    <p:sldId id="260" r:id="rId4"/>
    <p:sldId id="261" r:id="rId5"/>
    <p:sldId id="262" r:id="rId6"/>
    <p:sldId id="263" r:id="rId7"/>
    <p:sldId id="264" r:id="rId8"/>
    <p:sldId id="265"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65587" autoAdjust="0"/>
  </p:normalViewPr>
  <p:slideViewPr>
    <p:cSldViewPr snapToGrid="0">
      <p:cViewPr>
        <p:scale>
          <a:sx n="81" d="100"/>
          <a:sy n="81" d="100"/>
        </p:scale>
        <p:origin x="-170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DCF59-A116-403F-8865-DAD0A4CD2247}" type="datetimeFigureOut">
              <a:rPr lang="en-GB" smtClean="0"/>
              <a:t>11/11/2020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4C452-C99C-444F-8617-A1ACDE462EB7}" type="slidenum">
              <a:rPr lang="en-GB" smtClean="0"/>
              <a:t>‹#›</a:t>
            </a:fld>
            <a:endParaRPr lang="en-GB"/>
          </a:p>
        </p:txBody>
      </p:sp>
    </p:spTree>
    <p:extLst>
      <p:ext uri="{BB962C8B-B14F-4D97-AF65-F5344CB8AC3E}">
        <p14:creationId xmlns:p14="http://schemas.microsoft.com/office/powerpoint/2010/main" val="292522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Eligible claims will be considered based on the evidence and information provided and the decision will be based on whether the circumstances impacted on the student’s ability to study. </a:t>
            </a:r>
          </a:p>
        </p:txBody>
      </p:sp>
      <p:sp>
        <p:nvSpPr>
          <p:cNvPr id="4" name="Slide Number Placeholder 3"/>
          <p:cNvSpPr>
            <a:spLocks noGrp="1"/>
          </p:cNvSpPr>
          <p:nvPr>
            <p:ph type="sldNum" sz="quarter" idx="5"/>
          </p:nvPr>
        </p:nvSpPr>
        <p:spPr/>
        <p:txBody>
          <a:bodyPr/>
          <a:lstStyle/>
          <a:p>
            <a:fld id="{F4B4C452-C99C-444F-8617-A1ACDE462EB7}" type="slidenum">
              <a:rPr lang="en-GB" smtClean="0"/>
              <a:t>2</a:t>
            </a:fld>
            <a:endParaRPr lang="en-GB"/>
          </a:p>
        </p:txBody>
      </p:sp>
    </p:spTree>
    <p:extLst>
      <p:ext uri="{BB962C8B-B14F-4D97-AF65-F5344CB8AC3E}">
        <p14:creationId xmlns:p14="http://schemas.microsoft.com/office/powerpoint/2010/main" val="215063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non-exhaustive list of some of the circumstances that can be deemed extenuating. </a:t>
            </a:r>
            <a:r>
              <a:rPr lang="en-GB" dirty="0" smtClean="0"/>
              <a:t>Other</a:t>
            </a:r>
            <a:r>
              <a:rPr lang="en-GB" dirty="0"/>
              <a:t>, more circumstantial reasons can also be given, such as a fire alarm going off in the middle of an exam. </a:t>
            </a:r>
          </a:p>
        </p:txBody>
      </p:sp>
      <p:sp>
        <p:nvSpPr>
          <p:cNvPr id="4" name="Slide Number Placeholder 3"/>
          <p:cNvSpPr>
            <a:spLocks noGrp="1"/>
          </p:cNvSpPr>
          <p:nvPr>
            <p:ph type="sldNum" sz="quarter" idx="5"/>
          </p:nvPr>
        </p:nvSpPr>
        <p:spPr/>
        <p:txBody>
          <a:bodyPr/>
          <a:lstStyle/>
          <a:p>
            <a:fld id="{F4B4C452-C99C-444F-8617-A1ACDE462EB7}" type="slidenum">
              <a:rPr lang="en-GB" smtClean="0"/>
              <a:t>3</a:t>
            </a:fld>
            <a:endParaRPr lang="en-GB"/>
          </a:p>
        </p:txBody>
      </p:sp>
    </p:spTree>
    <p:extLst>
      <p:ext uri="{BB962C8B-B14F-4D97-AF65-F5344CB8AC3E}">
        <p14:creationId xmlns:p14="http://schemas.microsoft.com/office/powerpoint/2010/main" val="14935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‘USW Regulations and Procedure for student complaints apply to the following persons.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Students at any USW Campus, including Dubai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 students studying at any of the four USW campuses; Treforest, Newport, Cardiff and Dubai.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Students studying at the Royal Welsh College of Music and Drama (the College will manage their own extenuating circumstance procedures and operate their own panels- </a:t>
            </a:r>
          </a:p>
          <a:p>
            <a:pPr marL="342900" lvl="0" indent="-342900">
              <a:lnSpc>
                <a:spcPct val="107000"/>
              </a:lnSpc>
              <a:spcAft>
                <a:spcPts val="800"/>
              </a:spcAft>
              <a:buFont typeface="Wingdings" panose="05000000000000000000" pitchFamily="2" charset="2"/>
              <a:buChar char=""/>
              <a:tabLst>
                <a:tab pos="457200" algn="l"/>
              </a:tabLs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Students studying at USW’s partner institutions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Students studying on work placements or engaged in work-based learning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Apprentices</a:t>
            </a:r>
            <a:endParaRPr lang="en-GB" dirty="0"/>
          </a:p>
        </p:txBody>
      </p:sp>
      <p:sp>
        <p:nvSpPr>
          <p:cNvPr id="4" name="Slide Number Placeholder 3"/>
          <p:cNvSpPr>
            <a:spLocks noGrp="1"/>
          </p:cNvSpPr>
          <p:nvPr>
            <p:ph type="sldNum" sz="quarter" idx="5"/>
          </p:nvPr>
        </p:nvSpPr>
        <p:spPr/>
        <p:txBody>
          <a:bodyPr/>
          <a:lstStyle/>
          <a:p>
            <a:fld id="{F4B4C452-C99C-444F-8617-A1ACDE462EB7}" type="slidenum">
              <a:rPr lang="en-GB" smtClean="0"/>
              <a:t>5</a:t>
            </a:fld>
            <a:endParaRPr lang="en-GB"/>
          </a:p>
        </p:txBody>
      </p:sp>
    </p:spTree>
    <p:extLst>
      <p:ext uri="{BB962C8B-B14F-4D97-AF65-F5344CB8AC3E}">
        <p14:creationId xmlns:p14="http://schemas.microsoft.com/office/powerpoint/2010/main" val="75068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Straightforward claims – the nominee of the Advice Zone Manager will review the claim and make a decision in line with the published guidelines</a:t>
            </a:r>
          </a:p>
          <a:p>
            <a:pPr marL="228600" indent="-228600">
              <a:buAutoNum type="arabicPeriod"/>
            </a:pPr>
            <a:endParaRPr lang="en-GB" dirty="0"/>
          </a:p>
          <a:p>
            <a:pPr marL="228600" indent="-228600">
              <a:buAutoNum type="arabicPeriod"/>
            </a:pPr>
            <a:r>
              <a:rPr lang="en-GB" dirty="0"/>
              <a:t>Complex claims and claims for a long-standing condition that is subject to flare-ups – claims will be referred to the Extenuating Circumstances Panel if there is any doubt about the validity of the claim, where the claim is complex of if the claim is for a long-standing condition that is subject to flare-ups. If a claim for a long-standing condition that is subject to flare-ups the University may, at its discretion, request the involvement of an appropriate professional who will act in the capacity of an advisor to the Panel. </a:t>
            </a:r>
          </a:p>
          <a:p>
            <a:pPr marL="228600" indent="-228600">
              <a:buAutoNum type="arabicPeriod"/>
            </a:pPr>
            <a:endParaRPr lang="en-GB" dirty="0"/>
          </a:p>
          <a:p>
            <a:pPr marL="228600" indent="-228600">
              <a:buAutoNum type="arabicPeriod"/>
            </a:pPr>
            <a:r>
              <a:rPr lang="en-GB" dirty="0"/>
              <a:t>Review – students are entitled to submit a request for review of the outcome of an extenuating circumstances or interruption of studies claim provided they meet certain grounds, which are stipulated in the regulations. </a:t>
            </a:r>
          </a:p>
        </p:txBody>
      </p:sp>
      <p:sp>
        <p:nvSpPr>
          <p:cNvPr id="4" name="Slide Number Placeholder 3"/>
          <p:cNvSpPr>
            <a:spLocks noGrp="1"/>
          </p:cNvSpPr>
          <p:nvPr>
            <p:ph type="sldNum" sz="quarter" idx="5"/>
          </p:nvPr>
        </p:nvSpPr>
        <p:spPr/>
        <p:txBody>
          <a:bodyPr/>
          <a:lstStyle/>
          <a:p>
            <a:fld id="{F4B4C452-C99C-444F-8617-A1ACDE462EB7}" type="slidenum">
              <a:rPr lang="en-GB" smtClean="0"/>
              <a:t>6</a:t>
            </a:fld>
            <a:endParaRPr lang="en-GB"/>
          </a:p>
        </p:txBody>
      </p:sp>
    </p:spTree>
    <p:extLst>
      <p:ext uri="{BB962C8B-B14F-4D97-AF65-F5344CB8AC3E}">
        <p14:creationId xmlns:p14="http://schemas.microsoft.com/office/powerpoint/2010/main" val="44669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signing the attendance slip for an examination, or indicating that they are present on an attendance register, a student is declaring themselves fit to sit. Students cannot subsequently claim that their performance in that assessment was affected by existing circumstances or illness, other than in exceptional circumstances. </a:t>
            </a:r>
          </a:p>
        </p:txBody>
      </p:sp>
      <p:sp>
        <p:nvSpPr>
          <p:cNvPr id="4" name="Slide Number Placeholder 3"/>
          <p:cNvSpPr>
            <a:spLocks noGrp="1"/>
          </p:cNvSpPr>
          <p:nvPr>
            <p:ph type="sldNum" sz="quarter" idx="5"/>
          </p:nvPr>
        </p:nvSpPr>
        <p:spPr/>
        <p:txBody>
          <a:bodyPr/>
          <a:lstStyle/>
          <a:p>
            <a:fld id="{F4B4C452-C99C-444F-8617-A1ACDE462EB7}" type="slidenum">
              <a:rPr lang="en-GB" smtClean="0"/>
              <a:t>7</a:t>
            </a:fld>
            <a:endParaRPr lang="en-GB"/>
          </a:p>
        </p:txBody>
      </p:sp>
    </p:spTree>
    <p:extLst>
      <p:ext uri="{BB962C8B-B14F-4D97-AF65-F5344CB8AC3E}">
        <p14:creationId xmlns:p14="http://schemas.microsoft.com/office/powerpoint/2010/main" val="426379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will not be able to return to study midway through a period of study and there must be a possibility that they will be able to resume studies on the same course at the date of enrolment for the following period of study. </a:t>
            </a:r>
          </a:p>
        </p:txBody>
      </p:sp>
      <p:sp>
        <p:nvSpPr>
          <p:cNvPr id="4" name="Slide Number Placeholder 3"/>
          <p:cNvSpPr>
            <a:spLocks noGrp="1"/>
          </p:cNvSpPr>
          <p:nvPr>
            <p:ph type="sldNum" sz="quarter" idx="5"/>
          </p:nvPr>
        </p:nvSpPr>
        <p:spPr/>
        <p:txBody>
          <a:bodyPr/>
          <a:lstStyle/>
          <a:p>
            <a:fld id="{F4B4C452-C99C-444F-8617-A1ACDE462EB7}" type="slidenum">
              <a:rPr lang="en-GB" smtClean="0"/>
              <a:t>8</a:t>
            </a:fld>
            <a:endParaRPr lang="en-GB"/>
          </a:p>
        </p:txBody>
      </p:sp>
    </p:spTree>
    <p:extLst>
      <p:ext uri="{BB962C8B-B14F-4D97-AF65-F5344CB8AC3E}">
        <p14:creationId xmlns:p14="http://schemas.microsoft.com/office/powerpoint/2010/main" val="162328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you have any queries you can contact the Student Casework Unit. We are open Monday-Friday from 8:30 to 5:00.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You can call us on 01443 482014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Or e-mail us at studentcasework@southwales.ac.uk’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A15947F-A316-4F92-AB19-064F1340E751}" type="slidenum">
              <a:rPr lang="en-GB" smtClean="0"/>
              <a:t>9</a:t>
            </a:fld>
            <a:endParaRPr lang="en-GB"/>
          </a:p>
        </p:txBody>
      </p:sp>
    </p:spTree>
    <p:extLst>
      <p:ext uri="{BB962C8B-B14F-4D97-AF65-F5344CB8AC3E}">
        <p14:creationId xmlns:p14="http://schemas.microsoft.com/office/powerpoint/2010/main" val="39072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52A00-ABBA-4A7E-B81B-C82AFAF33F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042EBBA-24FD-48B4-9BF5-EEB61B240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A8B7A78-5E8A-45F9-8A88-AD5D7BAD20DF}"/>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5" name="Footer Placeholder 4">
            <a:extLst>
              <a:ext uri="{FF2B5EF4-FFF2-40B4-BE49-F238E27FC236}">
                <a16:creationId xmlns:a16="http://schemas.microsoft.com/office/drawing/2014/main" xmlns="" id="{111269B4-A723-4F81-A493-C22EC5A2B3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297077-0614-4079-B7F9-43DB6DF39D16}"/>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290322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BD61A-9E47-4D5B-8EF5-5D025FCCA7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D8EE347-965B-48FB-8C89-780AA8B247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7C46A10-4466-46A3-8A44-4AD0DFB9E78E}"/>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5" name="Footer Placeholder 4">
            <a:extLst>
              <a:ext uri="{FF2B5EF4-FFF2-40B4-BE49-F238E27FC236}">
                <a16:creationId xmlns:a16="http://schemas.microsoft.com/office/drawing/2014/main" xmlns="" id="{2FF49B36-A95D-40CE-92CB-AA56AB870B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A04F0F1-3EAC-4C12-8DDA-AD86AB6D6377}"/>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240530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3860832-10FF-43D3-BDA5-775260356C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8831113-3CC6-4930-8D2A-41C0738A7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46D3AE1-2E59-439D-8BF4-02BD58C323B8}"/>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5" name="Footer Placeholder 4">
            <a:extLst>
              <a:ext uri="{FF2B5EF4-FFF2-40B4-BE49-F238E27FC236}">
                <a16:creationId xmlns:a16="http://schemas.microsoft.com/office/drawing/2014/main" xmlns="" id="{00E5E0F9-6A14-47EB-8344-EEBEE9C14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E7B2122-883E-44C4-ABAE-151C3EAF3DEC}"/>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251695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F3017-1F50-40CE-ADD5-1333DB5006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A928B02-6691-4282-806E-0E94427E58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ECC4126-585A-456D-9817-758338DFE22D}"/>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5" name="Footer Placeholder 4">
            <a:extLst>
              <a:ext uri="{FF2B5EF4-FFF2-40B4-BE49-F238E27FC236}">
                <a16:creationId xmlns:a16="http://schemas.microsoft.com/office/drawing/2014/main" xmlns="" id="{E0669817-285E-47C6-9D67-DF9B12265C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EFEF0F6-DB95-4343-A895-1F3F08B662DE}"/>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107655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4FD968-FC42-4C9B-99A6-0C48BCF5A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712C337-EE48-44F0-81B3-BE5FBB8DC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3C07E9D-2614-49A3-AAFC-CB6F9A6A762A}"/>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5" name="Footer Placeholder 4">
            <a:extLst>
              <a:ext uri="{FF2B5EF4-FFF2-40B4-BE49-F238E27FC236}">
                <a16:creationId xmlns:a16="http://schemas.microsoft.com/office/drawing/2014/main" xmlns="" id="{B822AE22-86D1-4964-9AE5-6E7938F3DC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7389E97-3679-4D02-9C1A-E205F8CE6D58}"/>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294247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A9E87-48F6-4805-A1A5-C729744368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4DCB6D6-A970-4318-B684-1631F25C5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206FF65-0CA2-492A-BC5A-70A21C8FF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0BE7ECA-792B-499E-8AF8-C09766974A8C}"/>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6" name="Footer Placeholder 5">
            <a:extLst>
              <a:ext uri="{FF2B5EF4-FFF2-40B4-BE49-F238E27FC236}">
                <a16:creationId xmlns:a16="http://schemas.microsoft.com/office/drawing/2014/main" xmlns="" id="{CBF80BAC-4671-4247-BBF8-32DED9CCEE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4D7CE15-E618-4704-B138-7DC247B22D04}"/>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245856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662D0-CF95-411F-9D3D-994AF19690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606F2D9-AF5E-4BDD-808A-3E992B54A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24F460B-E84B-41C6-86DF-C2968661F3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02F367B-FE01-4FED-BDCB-CF6929301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D685E4A-12A2-4655-8868-15270A52E7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76F080D-BF47-4A1F-903F-59F069A08AB6}"/>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8" name="Footer Placeholder 7">
            <a:extLst>
              <a:ext uri="{FF2B5EF4-FFF2-40B4-BE49-F238E27FC236}">
                <a16:creationId xmlns:a16="http://schemas.microsoft.com/office/drawing/2014/main" xmlns="" id="{986A52D2-C8DE-4D4D-8E28-E232E0A832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45BFDE1-F7AF-4CA2-9C89-20D7A635CCA6}"/>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411660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D156C5-1B8A-47CB-B4E2-F4684AE62A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01580B5F-7F20-4E00-89D5-6F50F8226324}"/>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4" name="Footer Placeholder 3">
            <a:extLst>
              <a:ext uri="{FF2B5EF4-FFF2-40B4-BE49-F238E27FC236}">
                <a16:creationId xmlns:a16="http://schemas.microsoft.com/office/drawing/2014/main" xmlns="" id="{005985AA-76E5-45F8-ACBF-29179A639F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395A030-AF38-4A7F-AF43-75E9C8A415BD}"/>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310517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F70512-F0D0-4DFC-8224-47BD28EB7908}"/>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3" name="Footer Placeholder 2">
            <a:extLst>
              <a:ext uri="{FF2B5EF4-FFF2-40B4-BE49-F238E27FC236}">
                <a16:creationId xmlns:a16="http://schemas.microsoft.com/office/drawing/2014/main" xmlns="" id="{1F5F32AC-2D3C-409C-807E-F252411E0A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E592123-12FD-4899-9F14-A6E4BE22F22C}"/>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360971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BF733-19F6-43E7-A20F-1D3C42AA2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1E85B1E-7A02-40CF-8FA9-832A142013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0D23BA3-7993-458C-9805-F26A780CD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426AF9-A5B8-4FAE-B986-552DC5508AAE}"/>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6" name="Footer Placeholder 5">
            <a:extLst>
              <a:ext uri="{FF2B5EF4-FFF2-40B4-BE49-F238E27FC236}">
                <a16:creationId xmlns:a16="http://schemas.microsoft.com/office/drawing/2014/main" xmlns="" id="{B19D834C-63BA-436F-8AAB-FFC0ACB604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CDA0574-1115-4839-A8AE-098B64ADD83B}"/>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298451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A6627-E0D2-48EC-B6BF-F98DE532D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8C56284-1523-4F18-A78C-2A4A27E24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F4A02C4-2CE7-4D1A-A05D-9CC2174E7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D22284-B259-41C9-97BA-500A6E3D14F7}"/>
              </a:ext>
            </a:extLst>
          </p:cNvPr>
          <p:cNvSpPr>
            <a:spLocks noGrp="1"/>
          </p:cNvSpPr>
          <p:nvPr>
            <p:ph type="dt" sz="half" idx="10"/>
          </p:nvPr>
        </p:nvSpPr>
        <p:spPr/>
        <p:txBody>
          <a:bodyPr/>
          <a:lstStyle/>
          <a:p>
            <a:fld id="{C7C894BD-E7A0-4A9F-A68E-A75EAFF6BCFF}" type="datetimeFigureOut">
              <a:rPr lang="en-GB" smtClean="0"/>
              <a:t>11/11/2020</a:t>
            </a:fld>
            <a:endParaRPr lang="en-GB"/>
          </a:p>
        </p:txBody>
      </p:sp>
      <p:sp>
        <p:nvSpPr>
          <p:cNvPr id="6" name="Footer Placeholder 5">
            <a:extLst>
              <a:ext uri="{FF2B5EF4-FFF2-40B4-BE49-F238E27FC236}">
                <a16:creationId xmlns:a16="http://schemas.microsoft.com/office/drawing/2014/main" xmlns="" id="{04E1B42F-1CFA-462E-90D1-0802FE8FA1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10AE496-DDB5-4255-AC88-4A0349BF0BF9}"/>
              </a:ext>
            </a:extLst>
          </p:cNvPr>
          <p:cNvSpPr>
            <a:spLocks noGrp="1"/>
          </p:cNvSpPr>
          <p:nvPr>
            <p:ph type="sldNum" sz="quarter" idx="12"/>
          </p:nvPr>
        </p:nvSpPr>
        <p:spPr/>
        <p:txBody>
          <a:bodyPr/>
          <a:lstStyle/>
          <a:p>
            <a:fld id="{5F77A99F-3A45-4ACE-9D4A-199B1EAA0018}" type="slidenum">
              <a:rPr lang="en-GB" smtClean="0"/>
              <a:t>‹#›</a:t>
            </a:fld>
            <a:endParaRPr lang="en-GB"/>
          </a:p>
        </p:txBody>
      </p:sp>
    </p:spTree>
    <p:extLst>
      <p:ext uri="{BB962C8B-B14F-4D97-AF65-F5344CB8AC3E}">
        <p14:creationId xmlns:p14="http://schemas.microsoft.com/office/powerpoint/2010/main" val="106895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859DD58-B5B7-429B-8624-7B4107F67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BA26FA1-CCE6-4500-9C95-0CADF620B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FF55DBE-B65B-4B01-BBC5-10BF5F4DF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894BD-E7A0-4A9F-A68E-A75EAFF6BCFF}" type="datetimeFigureOut">
              <a:rPr lang="en-GB" smtClean="0"/>
              <a:t>11/11/2020</a:t>
            </a:fld>
            <a:endParaRPr lang="en-GB"/>
          </a:p>
        </p:txBody>
      </p:sp>
      <p:sp>
        <p:nvSpPr>
          <p:cNvPr id="5" name="Footer Placeholder 4">
            <a:extLst>
              <a:ext uri="{FF2B5EF4-FFF2-40B4-BE49-F238E27FC236}">
                <a16:creationId xmlns:a16="http://schemas.microsoft.com/office/drawing/2014/main" xmlns="" id="{0F09BC5F-A848-454A-8786-9CF6E9DE2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CFBADDF-C1E3-4894-B3F8-5EFA12291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7A99F-3A45-4ACE-9D4A-199B1EAA0018}" type="slidenum">
              <a:rPr lang="en-GB" smtClean="0"/>
              <a:t>‹#›</a:t>
            </a:fld>
            <a:endParaRPr lang="en-GB"/>
          </a:p>
        </p:txBody>
      </p:sp>
      <p:sp>
        <p:nvSpPr>
          <p:cNvPr id="8" name="TextBox 7">
            <a:extLst>
              <a:ext uri="{FF2B5EF4-FFF2-40B4-BE49-F238E27FC236}">
                <a16:creationId xmlns:a16="http://schemas.microsoft.com/office/drawing/2014/main" xmlns="" id="{885FCE71-A5B3-40CC-AFD3-83FBBE08C39A}"/>
              </a:ext>
            </a:extLst>
          </p:cNvPr>
          <p:cNvSpPr txBox="1"/>
          <p:nvPr userDrawn="1">
            <p:extLst>
              <p:ext uri="{1162E1C5-73C7-4A58-AE30-91384D911F3F}">
                <p184:classification xmlns:p184="http://schemas.microsoft.com/office/powerpoint/2018/4/main" xmlns="" val="hdr"/>
              </p:ext>
            </p:extLst>
          </p:nvPr>
        </p:nvSpPr>
        <p:spPr>
          <a:xfrm>
            <a:off x="10880725" y="0"/>
            <a:ext cx="1155700" cy="152400"/>
          </a:xfrm>
          <a:prstGeom prst="rect">
            <a:avLst/>
          </a:prstGeom>
        </p:spPr>
        <p:txBody>
          <a:bodyPr horzOverflow="overflow" lIns="0" tIns="0" rIns="0" bIns="0">
            <a:spAutoFit/>
          </a:bodyPr>
          <a:lstStyle/>
          <a:p>
            <a:pPr algn="r"/>
            <a:r>
              <a:rPr lang="en-GB" sz="1000">
                <a:solidFill>
                  <a:srgbClr val="000000"/>
                </a:solidFill>
                <a:latin typeface="Calibri" panose="020F0502020204030204" pitchFamily="34" charset="0"/>
                <a:cs typeface="Calibri" panose="020F0502020204030204" pitchFamily="34" charset="0"/>
              </a:rPr>
              <a:t>PUBLIC / CYHOEDDUS</a:t>
            </a:r>
          </a:p>
        </p:txBody>
      </p:sp>
    </p:spTree>
    <p:extLst>
      <p:ext uri="{BB962C8B-B14F-4D97-AF65-F5344CB8AC3E}">
        <p14:creationId xmlns:p14="http://schemas.microsoft.com/office/powerpoint/2010/main" val="100124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hyperlink" Target="https://registry.southwales.ac.uk/student-regulations/extenuating-circumstances/"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hyperlink" Target="mailto:appeals.complaints@southwales.ac.uk" TargetMode="External"/><Relationship Id="rId5" Type="http://schemas.openxmlformats.org/officeDocument/2006/relationships/image" Target="../media/image3.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E01C376E-3C75-485D-8690-2DB2078E4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00000" cy="3685785"/>
          </a:xfrm>
          <a:prstGeom prst="rect">
            <a:avLst/>
          </a:prstGeom>
        </p:spPr>
      </p:pic>
      <p:sp>
        <p:nvSpPr>
          <p:cNvPr id="4" name="TextBox 3">
            <a:extLst>
              <a:ext uri="{FF2B5EF4-FFF2-40B4-BE49-F238E27FC236}">
                <a16:creationId xmlns:a16="http://schemas.microsoft.com/office/drawing/2014/main" xmlns="" id="{9FD5CAF8-3335-4EFD-9F13-F4CA29A55235}"/>
              </a:ext>
            </a:extLst>
          </p:cNvPr>
          <p:cNvSpPr txBox="1"/>
          <p:nvPr/>
        </p:nvSpPr>
        <p:spPr>
          <a:xfrm>
            <a:off x="3980789" y="2458085"/>
            <a:ext cx="5678286" cy="2308324"/>
          </a:xfrm>
          <a:prstGeom prst="rect">
            <a:avLst/>
          </a:prstGeom>
          <a:noFill/>
        </p:spPr>
        <p:txBody>
          <a:bodyPr wrap="none" rtlCol="0">
            <a:spAutoFit/>
          </a:bodyPr>
          <a:lstStyle/>
          <a:p>
            <a:pPr algn="ctr"/>
            <a:r>
              <a:rPr lang="en-GB" sz="3200" b="1" dirty="0"/>
              <a:t>EXTENUATING CIRCUMSTANCES </a:t>
            </a:r>
          </a:p>
          <a:p>
            <a:pPr algn="ctr"/>
            <a:r>
              <a:rPr lang="en-GB" sz="3200" b="1" dirty="0"/>
              <a:t>REGULATIONS 2020-21</a:t>
            </a:r>
          </a:p>
          <a:p>
            <a:pPr algn="ctr"/>
            <a:endParaRPr lang="en-GB" sz="3200" dirty="0"/>
          </a:p>
          <a:p>
            <a:pPr algn="ctr"/>
            <a:r>
              <a:rPr lang="en-GB" sz="2400" dirty="0"/>
              <a:t>STUDENT CASEWORK UNIT</a:t>
            </a:r>
          </a:p>
          <a:p>
            <a:pPr algn="ctr"/>
            <a:r>
              <a:rPr lang="en-GB" sz="2400" dirty="0"/>
              <a:t>ACADEMIC REGISTRY</a:t>
            </a:r>
          </a:p>
        </p:txBody>
      </p:sp>
      <p:sp>
        <p:nvSpPr>
          <p:cNvPr id="5" name="TextBox 4">
            <a:extLst>
              <a:ext uri="{FF2B5EF4-FFF2-40B4-BE49-F238E27FC236}">
                <a16:creationId xmlns:a16="http://schemas.microsoft.com/office/drawing/2014/main" xmlns="" id="{BD04BE90-FE54-44FC-9472-8820C7B7E443}"/>
              </a:ext>
            </a:extLst>
          </p:cNvPr>
          <p:cNvSpPr txBox="1"/>
          <p:nvPr/>
        </p:nvSpPr>
        <p:spPr>
          <a:xfrm>
            <a:off x="2880776" y="5772150"/>
            <a:ext cx="7878311" cy="369332"/>
          </a:xfrm>
          <a:prstGeom prst="rect">
            <a:avLst/>
          </a:prstGeom>
          <a:noFill/>
        </p:spPr>
        <p:txBody>
          <a:bodyPr wrap="none" rtlCol="0">
            <a:spAutoFit/>
          </a:bodyPr>
          <a:lstStyle/>
          <a:p>
            <a:r>
              <a:rPr lang="en-GB" dirty="0"/>
              <a:t>https://registry.southwales.ac.uk/student-regulations/</a:t>
            </a:r>
            <a:r>
              <a:rPr lang="en-GB" dirty="0">
                <a:hlinkClick r:id="rId5"/>
              </a:rPr>
              <a:t>extenuating-circumstances</a:t>
            </a:r>
            <a:r>
              <a:rPr lang="en-GB" dirty="0"/>
              <a: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684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696C5891-AD64-471D-A114-531A403BE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6B707CFB-F52E-42ED-B679-3E983C9A343F}"/>
              </a:ext>
            </a:extLst>
          </p:cNvPr>
          <p:cNvSpPr txBox="1"/>
          <p:nvPr/>
        </p:nvSpPr>
        <p:spPr>
          <a:xfrm>
            <a:off x="2409825" y="1790699"/>
            <a:ext cx="7620000" cy="3416320"/>
          </a:xfrm>
          <a:prstGeom prst="rect">
            <a:avLst/>
          </a:prstGeom>
          <a:noFill/>
        </p:spPr>
        <p:txBody>
          <a:bodyPr wrap="square" rtlCol="0">
            <a:spAutoFit/>
          </a:bodyPr>
          <a:lstStyle/>
          <a:p>
            <a:pPr algn="ctr"/>
            <a:r>
              <a:rPr lang="en-GB" sz="2400" dirty="0"/>
              <a:t>The key principle of these regulations is to provide equality for all students in relation to the assessments they are required to </a:t>
            </a:r>
            <a:r>
              <a:rPr lang="en-GB" sz="2400" dirty="0" smtClean="0"/>
              <a:t>undertake during their </a:t>
            </a:r>
            <a:r>
              <a:rPr lang="en-GB" sz="2400" dirty="0"/>
              <a:t>course.</a:t>
            </a:r>
          </a:p>
          <a:p>
            <a:pPr algn="ctr"/>
            <a:endParaRPr lang="en-GB" sz="2400" dirty="0"/>
          </a:p>
          <a:p>
            <a:pPr algn="ctr"/>
            <a:r>
              <a:rPr lang="en-GB" sz="2400" dirty="0"/>
              <a:t>The University aims to ensure that a </a:t>
            </a:r>
            <a:r>
              <a:rPr lang="en-GB" sz="2400" dirty="0" smtClean="0"/>
              <a:t>student </a:t>
            </a:r>
            <a:r>
              <a:rPr lang="en-GB" sz="2400" dirty="0"/>
              <a:t>who has proven extenuating circumstances is not unfairly disadvantaged as a </a:t>
            </a:r>
            <a:r>
              <a:rPr lang="en-GB" sz="2400" dirty="0" smtClean="0"/>
              <a:t>result. At </a:t>
            </a:r>
            <a:r>
              <a:rPr lang="en-GB" sz="2400" dirty="0"/>
              <a:t>the same time, students with extenuating circumstances will not be disproportionately advantaged over other students. </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285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B7E3EBBB-351F-49D0-B69E-A2F64CC56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E77BFF63-2F14-41C7-B119-EAEA0AF20D53}"/>
              </a:ext>
            </a:extLst>
          </p:cNvPr>
          <p:cNvSpPr txBox="1"/>
          <p:nvPr/>
        </p:nvSpPr>
        <p:spPr>
          <a:xfrm>
            <a:off x="1805940" y="569487"/>
            <a:ext cx="6192849" cy="461665"/>
          </a:xfrm>
          <a:prstGeom prst="rect">
            <a:avLst/>
          </a:prstGeom>
          <a:noFill/>
        </p:spPr>
        <p:txBody>
          <a:bodyPr wrap="none" rtlCol="0">
            <a:spAutoFit/>
          </a:bodyPr>
          <a:lstStyle/>
          <a:p>
            <a:r>
              <a:rPr lang="en-GB" sz="2400" b="1" dirty="0"/>
              <a:t>Some examples of extenuating circumstances…</a:t>
            </a:r>
          </a:p>
        </p:txBody>
      </p:sp>
      <p:sp>
        <p:nvSpPr>
          <p:cNvPr id="5" name="TextBox 4">
            <a:extLst>
              <a:ext uri="{FF2B5EF4-FFF2-40B4-BE49-F238E27FC236}">
                <a16:creationId xmlns:a16="http://schemas.microsoft.com/office/drawing/2014/main" xmlns="" id="{52CE852C-18FE-4365-9B25-5A030D53043D}"/>
              </a:ext>
            </a:extLst>
          </p:cNvPr>
          <p:cNvSpPr txBox="1"/>
          <p:nvPr/>
        </p:nvSpPr>
        <p:spPr>
          <a:xfrm>
            <a:off x="994411" y="1908810"/>
            <a:ext cx="9989820" cy="3539430"/>
          </a:xfrm>
          <a:prstGeom prst="rect">
            <a:avLst/>
          </a:prstGeom>
          <a:noFill/>
        </p:spPr>
        <p:txBody>
          <a:bodyPr wrap="square" rtlCol="0">
            <a:spAutoFit/>
          </a:bodyPr>
          <a:lstStyle/>
          <a:p>
            <a:r>
              <a:rPr lang="en-GB" sz="2800" dirty="0"/>
              <a:t>Bereavement – the death of a close relative or person of significance to the student</a:t>
            </a:r>
          </a:p>
          <a:p>
            <a:endParaRPr lang="en-GB" sz="2800" dirty="0"/>
          </a:p>
          <a:p>
            <a:r>
              <a:rPr lang="en-GB" sz="2800" dirty="0"/>
              <a:t>Serious short term illness or accident</a:t>
            </a:r>
          </a:p>
          <a:p>
            <a:endParaRPr lang="en-GB" sz="2800" dirty="0"/>
          </a:p>
          <a:p>
            <a:r>
              <a:rPr lang="en-GB" sz="2800" dirty="0"/>
              <a:t>The significant worsening of an ongoing  health condition </a:t>
            </a:r>
          </a:p>
          <a:p>
            <a:endParaRPr lang="en-GB" sz="2800" dirty="0"/>
          </a:p>
          <a:p>
            <a:r>
              <a:rPr lang="en-GB" sz="2800" dirty="0"/>
              <a:t>Being the victim of a serious crime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7801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CBA0D459-5E3E-4202-9ED9-8D46BC0DB3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8F638C64-DE07-4B1E-85FF-A7B4E0F2BA64}"/>
              </a:ext>
            </a:extLst>
          </p:cNvPr>
          <p:cNvSpPr txBox="1"/>
          <p:nvPr/>
        </p:nvSpPr>
        <p:spPr>
          <a:xfrm>
            <a:off x="2045970" y="434340"/>
            <a:ext cx="3044616" cy="584775"/>
          </a:xfrm>
          <a:prstGeom prst="rect">
            <a:avLst/>
          </a:prstGeom>
          <a:noFill/>
        </p:spPr>
        <p:txBody>
          <a:bodyPr wrap="none" rtlCol="0">
            <a:spAutoFit/>
          </a:bodyPr>
          <a:lstStyle/>
          <a:p>
            <a:r>
              <a:rPr lang="en-GB" sz="3200" b="1" dirty="0"/>
              <a:t>Self-certification</a:t>
            </a:r>
            <a:r>
              <a:rPr lang="en-GB" dirty="0"/>
              <a:t> </a:t>
            </a:r>
          </a:p>
        </p:txBody>
      </p:sp>
      <p:sp>
        <p:nvSpPr>
          <p:cNvPr id="7" name="TextBox 6">
            <a:extLst>
              <a:ext uri="{FF2B5EF4-FFF2-40B4-BE49-F238E27FC236}">
                <a16:creationId xmlns:a16="http://schemas.microsoft.com/office/drawing/2014/main" xmlns="" id="{012BE7FE-3228-402D-96D7-7447B80C356D}"/>
              </a:ext>
            </a:extLst>
          </p:cNvPr>
          <p:cNvSpPr txBox="1"/>
          <p:nvPr/>
        </p:nvSpPr>
        <p:spPr>
          <a:xfrm>
            <a:off x="1473200" y="1508306"/>
            <a:ext cx="9909810" cy="3539430"/>
          </a:xfrm>
          <a:prstGeom prst="rect">
            <a:avLst/>
          </a:prstGeom>
          <a:noFill/>
        </p:spPr>
        <p:txBody>
          <a:bodyPr wrap="square" rtlCol="0">
            <a:spAutoFit/>
          </a:bodyPr>
          <a:lstStyle/>
          <a:p>
            <a:r>
              <a:rPr lang="en-GB" sz="2800" dirty="0"/>
              <a:t>Students will be allowed to self-certificate for a period of seven calendar days only once each academic year. </a:t>
            </a:r>
          </a:p>
          <a:p>
            <a:endParaRPr lang="en-GB" sz="2800" dirty="0"/>
          </a:p>
          <a:p>
            <a:pPr marL="285750" indent="-285750">
              <a:buFont typeface="Arial" panose="020B0604020202020204" pitchFamily="34" charset="0"/>
              <a:buChar char="•"/>
            </a:pPr>
            <a:r>
              <a:rPr lang="en-GB" sz="2800" dirty="0"/>
              <a:t>Self-certification is for short term illness only </a:t>
            </a:r>
          </a:p>
          <a:p>
            <a:pPr marL="285750" indent="-285750">
              <a:buFont typeface="Arial" panose="020B0604020202020204" pitchFamily="34" charset="0"/>
              <a:buChar char="•"/>
            </a:pPr>
            <a:r>
              <a:rPr lang="en-GB" sz="2800" dirty="0"/>
              <a:t>The illness must have occurred no more than one week prior to and/or including, the week in which the assessment is due</a:t>
            </a:r>
          </a:p>
          <a:p>
            <a:pPr marL="285750" indent="-285750">
              <a:buFont typeface="Arial" panose="020B0604020202020204" pitchFamily="34" charset="0"/>
              <a:buChar char="•"/>
            </a:pPr>
            <a:r>
              <a:rPr lang="en-GB" sz="2800" dirty="0"/>
              <a:t>Students will be required to complete a Self-Certification Form, available from the Advice Zone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7506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42D4FA3F-A347-40B3-B78B-A03B3B20EB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1F9CEE6D-EFA7-461E-9E33-4BA364188E7B}"/>
              </a:ext>
            </a:extLst>
          </p:cNvPr>
          <p:cNvSpPr txBox="1"/>
          <p:nvPr/>
        </p:nvSpPr>
        <p:spPr>
          <a:xfrm>
            <a:off x="1794510" y="514350"/>
            <a:ext cx="5271700" cy="523220"/>
          </a:xfrm>
          <a:prstGeom prst="rect">
            <a:avLst/>
          </a:prstGeom>
          <a:noFill/>
        </p:spPr>
        <p:txBody>
          <a:bodyPr wrap="none" rtlCol="0">
            <a:spAutoFit/>
          </a:bodyPr>
          <a:lstStyle/>
          <a:p>
            <a:r>
              <a:rPr lang="en-GB" sz="2800" b="1" dirty="0"/>
              <a:t>Who do the Regulations Apply to?</a:t>
            </a:r>
          </a:p>
        </p:txBody>
      </p:sp>
      <p:sp>
        <p:nvSpPr>
          <p:cNvPr id="6" name="TextBox 5">
            <a:extLst>
              <a:ext uri="{FF2B5EF4-FFF2-40B4-BE49-F238E27FC236}">
                <a16:creationId xmlns:a16="http://schemas.microsoft.com/office/drawing/2014/main" xmlns="" id="{F5F90050-70EA-4906-A29F-234B5F4A761C}"/>
              </a:ext>
            </a:extLst>
          </p:cNvPr>
          <p:cNvSpPr txBox="1"/>
          <p:nvPr/>
        </p:nvSpPr>
        <p:spPr>
          <a:xfrm>
            <a:off x="571635" y="1863090"/>
            <a:ext cx="11048730" cy="2862322"/>
          </a:xfrm>
          <a:prstGeom prst="rect">
            <a:avLst/>
          </a:prstGeom>
          <a:noFill/>
        </p:spPr>
        <p:txBody>
          <a:bodyPr wrap="none" rtlCol="0">
            <a:spAutoFit/>
          </a:bodyPr>
          <a:lstStyle/>
          <a:p>
            <a:pPr marL="285750" indent="-285750">
              <a:buFont typeface="Wingdings" panose="05000000000000000000" pitchFamily="2" charset="2"/>
              <a:buChar char="q"/>
            </a:pPr>
            <a:r>
              <a:rPr lang="en-GB" sz="2000" dirty="0"/>
              <a:t>Students at any USW Campus, including Dubai</a:t>
            </a:r>
          </a:p>
          <a:p>
            <a:pPr marL="285750" indent="-285750">
              <a:buFont typeface="Wingdings" panose="05000000000000000000" pitchFamily="2" charset="2"/>
              <a:buChar char="q"/>
            </a:pPr>
            <a:endParaRPr lang="en-GB" sz="2000" dirty="0"/>
          </a:p>
          <a:p>
            <a:pPr marL="285750" indent="-285750">
              <a:buFont typeface="Wingdings" panose="05000000000000000000" pitchFamily="2" charset="2"/>
              <a:buChar char="q"/>
            </a:pPr>
            <a:r>
              <a:rPr lang="en-GB" sz="2000" dirty="0"/>
              <a:t>Students studying at the Royal Welsh College of Music and Drama </a:t>
            </a:r>
            <a:r>
              <a:rPr lang="en-GB" sz="2000" i="1" dirty="0"/>
              <a:t>(in respect of the review stage only)</a:t>
            </a:r>
          </a:p>
          <a:p>
            <a:endParaRPr lang="en-GB" sz="2000" dirty="0"/>
          </a:p>
          <a:p>
            <a:pPr marL="285750" indent="-285750">
              <a:buFont typeface="Wingdings" panose="05000000000000000000" pitchFamily="2" charset="2"/>
              <a:buChar char="q"/>
            </a:pPr>
            <a:r>
              <a:rPr lang="en-GB" sz="2000" dirty="0"/>
              <a:t>Students studying at USW’s partner institutions </a:t>
            </a:r>
          </a:p>
          <a:p>
            <a:endParaRPr lang="en-GB" sz="2000" dirty="0"/>
          </a:p>
          <a:p>
            <a:pPr marL="285750" indent="-285750">
              <a:buFont typeface="Wingdings" panose="05000000000000000000" pitchFamily="2" charset="2"/>
              <a:buChar char="q"/>
            </a:pPr>
            <a:r>
              <a:rPr lang="en-GB" sz="2000" dirty="0"/>
              <a:t>Students studying on work placements or engaged in work-based learning</a:t>
            </a:r>
          </a:p>
          <a:p>
            <a:endParaRPr lang="en-GB" sz="2000" dirty="0"/>
          </a:p>
          <a:p>
            <a:pPr marL="285750" indent="-285750">
              <a:buFont typeface="Wingdings" panose="05000000000000000000" pitchFamily="2" charset="2"/>
              <a:buChar char="q"/>
            </a:pPr>
            <a:r>
              <a:rPr lang="en-GB" sz="2000" dirty="0"/>
              <a:t>Apprentices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069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9350C9FE-37B9-4792-8766-AEE611325E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7B54E930-5944-499F-BCB3-4D38CA3CE46F}"/>
              </a:ext>
            </a:extLst>
          </p:cNvPr>
          <p:cNvSpPr txBox="1"/>
          <p:nvPr/>
        </p:nvSpPr>
        <p:spPr>
          <a:xfrm>
            <a:off x="1473200" y="492543"/>
            <a:ext cx="9900852" cy="461665"/>
          </a:xfrm>
          <a:prstGeom prst="rect">
            <a:avLst/>
          </a:prstGeom>
          <a:noFill/>
        </p:spPr>
        <p:txBody>
          <a:bodyPr wrap="none" rtlCol="0">
            <a:spAutoFit/>
          </a:bodyPr>
          <a:lstStyle/>
          <a:p>
            <a:r>
              <a:rPr lang="en-GB" sz="2400" b="1" dirty="0"/>
              <a:t>The University has three stages to its Extenuating Circumstances Procedure: </a:t>
            </a:r>
          </a:p>
        </p:txBody>
      </p:sp>
      <p:sp>
        <p:nvSpPr>
          <p:cNvPr id="5" name="TextBox 4">
            <a:extLst>
              <a:ext uri="{FF2B5EF4-FFF2-40B4-BE49-F238E27FC236}">
                <a16:creationId xmlns:a16="http://schemas.microsoft.com/office/drawing/2014/main" xmlns="" id="{35DE0579-A862-4E53-8EE1-0D7225B181F6}"/>
              </a:ext>
            </a:extLst>
          </p:cNvPr>
          <p:cNvSpPr txBox="1"/>
          <p:nvPr/>
        </p:nvSpPr>
        <p:spPr>
          <a:xfrm>
            <a:off x="736600" y="2000848"/>
            <a:ext cx="10903857" cy="2677656"/>
          </a:xfrm>
          <a:prstGeom prst="rect">
            <a:avLst/>
          </a:prstGeom>
          <a:noFill/>
        </p:spPr>
        <p:txBody>
          <a:bodyPr wrap="square" rtlCol="0">
            <a:spAutoFit/>
          </a:bodyPr>
          <a:lstStyle/>
          <a:p>
            <a:pPr marL="342900" indent="-342900">
              <a:buAutoNum type="arabicPeriod"/>
            </a:pPr>
            <a:r>
              <a:rPr lang="en-GB" sz="2800" dirty="0"/>
              <a:t>Straightforward Claims </a:t>
            </a:r>
          </a:p>
          <a:p>
            <a:pPr marL="342900" indent="-342900">
              <a:buAutoNum type="arabicPeriod"/>
            </a:pPr>
            <a:endParaRPr lang="en-GB" sz="2800" dirty="0"/>
          </a:p>
          <a:p>
            <a:pPr marL="342900" indent="-342900">
              <a:buAutoNum type="arabicPeriod"/>
            </a:pPr>
            <a:r>
              <a:rPr lang="en-GB" sz="2800" dirty="0"/>
              <a:t>Complex claims and claims for a long-standing condition that is subject to flare-ups</a:t>
            </a:r>
          </a:p>
          <a:p>
            <a:pPr marL="342900" indent="-342900">
              <a:buAutoNum type="arabicPeriod"/>
            </a:pPr>
            <a:endParaRPr lang="en-GB" sz="2800" dirty="0"/>
          </a:p>
          <a:p>
            <a:pPr marL="342900" indent="-342900">
              <a:buAutoNum type="arabicPeriod"/>
            </a:pPr>
            <a:r>
              <a:rPr lang="en-GB" sz="2800" dirty="0"/>
              <a:t>Review</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302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8AE36590-335C-47E1-8CBF-0D40E90C4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F7E597EE-221B-42E8-A329-7676E52BF7F2}"/>
              </a:ext>
            </a:extLst>
          </p:cNvPr>
          <p:cNvSpPr txBox="1"/>
          <p:nvPr/>
        </p:nvSpPr>
        <p:spPr>
          <a:xfrm>
            <a:off x="1973943" y="430987"/>
            <a:ext cx="3005246" cy="646331"/>
          </a:xfrm>
          <a:prstGeom prst="rect">
            <a:avLst/>
          </a:prstGeom>
          <a:noFill/>
        </p:spPr>
        <p:txBody>
          <a:bodyPr wrap="none" rtlCol="0">
            <a:spAutoFit/>
          </a:bodyPr>
          <a:lstStyle/>
          <a:p>
            <a:r>
              <a:rPr lang="en-GB" sz="3600" b="1" dirty="0"/>
              <a:t>Fit to Sit Policy</a:t>
            </a:r>
          </a:p>
        </p:txBody>
      </p:sp>
      <p:sp>
        <p:nvSpPr>
          <p:cNvPr id="5" name="TextBox 4">
            <a:extLst>
              <a:ext uri="{FF2B5EF4-FFF2-40B4-BE49-F238E27FC236}">
                <a16:creationId xmlns:a16="http://schemas.microsoft.com/office/drawing/2014/main" xmlns="" id="{6623B83D-9089-44EE-BA74-0AC3ACB5DA22}"/>
              </a:ext>
            </a:extLst>
          </p:cNvPr>
          <p:cNvSpPr txBox="1"/>
          <p:nvPr/>
        </p:nvSpPr>
        <p:spPr>
          <a:xfrm>
            <a:off x="805543" y="2464008"/>
            <a:ext cx="10580914" cy="1569660"/>
          </a:xfrm>
          <a:prstGeom prst="rect">
            <a:avLst/>
          </a:prstGeom>
          <a:noFill/>
        </p:spPr>
        <p:txBody>
          <a:bodyPr wrap="square" rtlCol="0">
            <a:spAutoFit/>
          </a:bodyPr>
          <a:lstStyle/>
          <a:p>
            <a:pPr algn="ctr"/>
            <a:r>
              <a:rPr lang="en-GB" sz="3200" dirty="0"/>
              <a:t>The University operates a Fit to Sit Policy whereby all students, in submitting or presenting themselves for assessments are declaring that they are fit to sit the assessment.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620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11D17059-D00E-497A-A4E9-E0B5A08A20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A37C0606-F974-4364-8BF7-8F742A3927A2}"/>
              </a:ext>
            </a:extLst>
          </p:cNvPr>
          <p:cNvSpPr txBox="1"/>
          <p:nvPr/>
        </p:nvSpPr>
        <p:spPr>
          <a:xfrm>
            <a:off x="1669143" y="430987"/>
            <a:ext cx="4541115" cy="646331"/>
          </a:xfrm>
          <a:prstGeom prst="rect">
            <a:avLst/>
          </a:prstGeom>
          <a:noFill/>
        </p:spPr>
        <p:txBody>
          <a:bodyPr wrap="none" rtlCol="0">
            <a:spAutoFit/>
          </a:bodyPr>
          <a:lstStyle/>
          <a:p>
            <a:r>
              <a:rPr lang="en-GB" sz="3600" b="1" dirty="0"/>
              <a:t>Interruption of Studies</a:t>
            </a:r>
          </a:p>
        </p:txBody>
      </p:sp>
      <p:sp>
        <p:nvSpPr>
          <p:cNvPr id="5" name="TextBox 4">
            <a:extLst>
              <a:ext uri="{FF2B5EF4-FFF2-40B4-BE49-F238E27FC236}">
                <a16:creationId xmlns:a16="http://schemas.microsoft.com/office/drawing/2014/main" xmlns="" id="{18E0D178-5246-4F72-A9D4-298B709421D9}"/>
              </a:ext>
            </a:extLst>
          </p:cNvPr>
          <p:cNvSpPr txBox="1"/>
          <p:nvPr/>
        </p:nvSpPr>
        <p:spPr>
          <a:xfrm>
            <a:off x="1647371" y="2296886"/>
            <a:ext cx="8897257" cy="2554545"/>
          </a:xfrm>
          <a:prstGeom prst="rect">
            <a:avLst/>
          </a:prstGeom>
          <a:noFill/>
        </p:spPr>
        <p:txBody>
          <a:bodyPr wrap="square" rtlCol="0">
            <a:spAutoFit/>
          </a:bodyPr>
          <a:lstStyle/>
          <a:p>
            <a:pPr algn="ctr"/>
            <a:r>
              <a:rPr lang="en-GB" sz="3200" dirty="0"/>
              <a:t>If the extenuating circumstances are so severe that the student is temporarily unable to continue to study, the student may apply for an interruption of studies for a full period of study/the remainder of the period of study.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2229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W logo Raspberry Screen.jpg">
            <a:extLst>
              <a:ext uri="{FF2B5EF4-FFF2-40B4-BE49-F238E27FC236}">
                <a16:creationId xmlns:a16="http://schemas.microsoft.com/office/drawing/2014/main" xmlns="" id="{6F0DD995-29A0-4930-A9DC-1B8AE49B49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473200" cy="1508305"/>
          </a:xfrm>
          <a:prstGeom prst="rect">
            <a:avLst/>
          </a:prstGeom>
        </p:spPr>
      </p:pic>
      <p:sp>
        <p:nvSpPr>
          <p:cNvPr id="4" name="TextBox 3">
            <a:extLst>
              <a:ext uri="{FF2B5EF4-FFF2-40B4-BE49-F238E27FC236}">
                <a16:creationId xmlns:a16="http://schemas.microsoft.com/office/drawing/2014/main" xmlns="" id="{D862DE12-28E1-4890-8183-66F2610E42F7}"/>
              </a:ext>
            </a:extLst>
          </p:cNvPr>
          <p:cNvSpPr txBox="1"/>
          <p:nvPr/>
        </p:nvSpPr>
        <p:spPr>
          <a:xfrm>
            <a:off x="4971718" y="430987"/>
            <a:ext cx="2248564" cy="646331"/>
          </a:xfrm>
          <a:prstGeom prst="rect">
            <a:avLst/>
          </a:prstGeom>
          <a:noFill/>
        </p:spPr>
        <p:txBody>
          <a:bodyPr wrap="none" rtlCol="0">
            <a:spAutoFit/>
          </a:bodyPr>
          <a:lstStyle/>
          <a:p>
            <a:r>
              <a:rPr lang="en-GB" sz="3600" b="1" dirty="0"/>
              <a:t>Contact Us</a:t>
            </a:r>
          </a:p>
        </p:txBody>
      </p:sp>
      <p:sp>
        <p:nvSpPr>
          <p:cNvPr id="5" name="Content Placeholder 2">
            <a:extLst>
              <a:ext uri="{FF2B5EF4-FFF2-40B4-BE49-F238E27FC236}">
                <a16:creationId xmlns:a16="http://schemas.microsoft.com/office/drawing/2014/main" xmlns="" id="{DD424F83-F1F9-4876-A2E3-BCDFEE682231}"/>
              </a:ext>
            </a:extLst>
          </p:cNvPr>
          <p:cNvSpPr txBox="1">
            <a:spLocks/>
          </p:cNvSpPr>
          <p:nvPr/>
        </p:nvSpPr>
        <p:spPr>
          <a:xfrm>
            <a:off x="2057400" y="1675797"/>
            <a:ext cx="8229600" cy="41931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endParaRPr lang="en-GB"/>
          </a:p>
          <a:p>
            <a:pPr algn="ctr">
              <a:buFont typeface="Arial" panose="020B0604020202020204" pitchFamily="34" charset="0"/>
              <a:buNone/>
            </a:pPr>
            <a:r>
              <a:rPr lang="en-GB" sz="3600" b="1">
                <a:latin typeface="Arial" panose="020B0604020202020204" pitchFamily="34" charset="0"/>
                <a:cs typeface="Arial" panose="020B0604020202020204" pitchFamily="34" charset="0"/>
              </a:rPr>
              <a:t>Student Casework Unit</a:t>
            </a:r>
          </a:p>
          <a:p>
            <a:pPr algn="ctr">
              <a:buFont typeface="Arial" panose="020B0604020202020204" pitchFamily="34" charset="0"/>
              <a:buNone/>
            </a:pPr>
            <a:endParaRPr lang="en-GB" sz="1800">
              <a:latin typeface="Arial" panose="020B0604020202020204" pitchFamily="34" charset="0"/>
              <a:cs typeface="Arial" panose="020B0604020202020204" pitchFamily="34" charset="0"/>
            </a:endParaRPr>
          </a:p>
          <a:p>
            <a:pPr algn="ctr">
              <a:buFont typeface="Arial" panose="020B0604020202020204" pitchFamily="34" charset="0"/>
              <a:buNone/>
            </a:pPr>
            <a:r>
              <a:rPr lang="en-GB" b="1">
                <a:latin typeface="Arial" panose="020B0604020202020204" pitchFamily="34" charset="0"/>
                <a:cs typeface="Arial" panose="020B0604020202020204" pitchFamily="34" charset="0"/>
              </a:rPr>
              <a:t>telephone:</a:t>
            </a:r>
            <a:r>
              <a:rPr lang="en-GB">
                <a:latin typeface="Arial" panose="020B0604020202020204" pitchFamily="34" charset="0"/>
                <a:cs typeface="Arial" panose="020B0604020202020204" pitchFamily="34" charset="0"/>
              </a:rPr>
              <a:t> </a:t>
            </a:r>
          </a:p>
          <a:p>
            <a:pPr algn="ctr">
              <a:buFont typeface="Arial" panose="020B0604020202020204" pitchFamily="34" charset="0"/>
              <a:buNone/>
            </a:pPr>
            <a:r>
              <a:rPr lang="en-GB">
                <a:latin typeface="Arial" panose="020B0604020202020204" pitchFamily="34" charset="0"/>
                <a:cs typeface="Arial" panose="020B0604020202020204" pitchFamily="34" charset="0"/>
              </a:rPr>
              <a:t>01443 482014</a:t>
            </a:r>
          </a:p>
          <a:p>
            <a:pPr algn="ctr">
              <a:buFont typeface="Arial" panose="020B0604020202020204" pitchFamily="34" charset="0"/>
              <a:buNone/>
            </a:pPr>
            <a:endParaRPr lang="en-GB" sz="1800">
              <a:latin typeface="Arial" panose="020B0604020202020204" pitchFamily="34" charset="0"/>
              <a:cs typeface="Arial" panose="020B0604020202020204" pitchFamily="34" charset="0"/>
            </a:endParaRPr>
          </a:p>
          <a:p>
            <a:pPr algn="ctr">
              <a:buFont typeface="Arial" panose="020B0604020202020204" pitchFamily="34" charset="0"/>
              <a:buNone/>
            </a:pPr>
            <a:r>
              <a:rPr lang="en-GB" b="1">
                <a:latin typeface="Arial" panose="020B0604020202020204" pitchFamily="34" charset="0"/>
                <a:cs typeface="Arial" panose="020B0604020202020204" pitchFamily="34" charset="0"/>
              </a:rPr>
              <a:t>e-mail:</a:t>
            </a:r>
            <a:r>
              <a:rPr lang="en-GB">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hlinkClick r:id="rId6"/>
              </a:rPr>
              <a:t>studentcasework@southwales.ac.uk</a:t>
            </a:r>
            <a:endParaRPr lang="en-GB">
              <a:latin typeface="Arial" panose="020B0604020202020204" pitchFamily="34" charset="0"/>
              <a:cs typeface="Arial" panose="020B0604020202020204" pitchFamily="34" charset="0"/>
            </a:endParaRPr>
          </a:p>
          <a:p>
            <a:pPr algn="ctr">
              <a:buFont typeface="Arial" panose="020B0604020202020204" pitchFamily="34" charset="0"/>
              <a:buNone/>
            </a:pPr>
            <a:endParaRPr lang="en-GB"/>
          </a:p>
          <a:p>
            <a:pPr algn="ctr">
              <a:buFont typeface="Arial" panose="020B0604020202020204" pitchFamily="34" charset="0"/>
              <a:buNone/>
            </a:pPr>
            <a:endParaRPr lang="en-GB"/>
          </a:p>
          <a:p>
            <a:pPr algn="ctr">
              <a:buFont typeface="Arial" panose="020B0604020202020204" pitchFamily="34" charset="0"/>
              <a:buNone/>
            </a:pPr>
            <a:endParaRPr lang="en-GB"/>
          </a:p>
          <a:p>
            <a:pPr algn="ctr">
              <a:buFont typeface="Arial" panose="020B0604020202020204" pitchFamily="34" charset="0"/>
              <a:buNone/>
            </a:pPr>
            <a:endParaRPr lang="en-GB"/>
          </a:p>
          <a:p>
            <a:pPr algn="ctr">
              <a:buFont typeface="Arial" panose="020B0604020202020204" pitchFamily="34" charset="0"/>
              <a:buNone/>
            </a:pPr>
            <a:endParaRPr lang="en-GB"/>
          </a:p>
          <a:p>
            <a:pPr algn="ctr">
              <a:buFont typeface="Arial" panose="020B0604020202020204" pitchFamily="34" charset="0"/>
              <a:buNone/>
            </a:pPr>
            <a:endParaRPr lang="en-GB"/>
          </a:p>
          <a:p>
            <a:pPr algn="ctr">
              <a:buFont typeface="Arial" panose="020B0604020202020204" pitchFamily="34" charset="0"/>
              <a:buNone/>
            </a:pPr>
            <a:endParaRPr lang="en-GB"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5728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804</Words>
  <Application>Microsoft Office PowerPoint</Application>
  <PresentationFormat>Custom</PresentationFormat>
  <Paragraphs>82</Paragraphs>
  <Slides>9</Slides>
  <Notes>7</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Cooling</dc:creator>
  <cp:lastModifiedBy>Devereux</cp:lastModifiedBy>
  <cp:revision>7</cp:revision>
  <dcterms:created xsi:type="dcterms:W3CDTF">2020-10-12T11:21:53Z</dcterms:created>
  <dcterms:modified xsi:type="dcterms:W3CDTF">2020-11-11T13:26:02Z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3f0066-c24e-444c-9c2a-7427c31ebeab_Enabled">
    <vt:lpwstr>true</vt:lpwstr>
  </property>
  <property fmtid="{D5CDD505-2E9C-101B-9397-08002B2CF9AE}" pid="3" name="MSIP_Label_553f0066-c24e-444c-9c2a-7427c31ebeab_SetDate">
    <vt:lpwstr>2020-10-12T11:21:53Z</vt:lpwstr>
  </property>
  <property fmtid="{D5CDD505-2E9C-101B-9397-08002B2CF9AE}" pid="4" name="MSIP_Label_553f0066-c24e-444c-9c2a-7427c31ebeab_Method">
    <vt:lpwstr>Standard</vt:lpwstr>
  </property>
  <property fmtid="{D5CDD505-2E9C-101B-9397-08002B2CF9AE}" pid="5" name="MSIP_Label_553f0066-c24e-444c-9c2a-7427c31ebeab_Name">
    <vt:lpwstr>553f0066-c24e-444c-9c2a-7427c31ebeab</vt:lpwstr>
  </property>
  <property fmtid="{D5CDD505-2E9C-101B-9397-08002B2CF9AE}" pid="6" name="MSIP_Label_553f0066-c24e-444c-9c2a-7427c31ebeab_SiteId">
    <vt:lpwstr>e5aafe7c-971b-4ab7-b039-141ad36acec0</vt:lpwstr>
  </property>
  <property fmtid="{D5CDD505-2E9C-101B-9397-08002B2CF9AE}" pid="7" name="MSIP_Label_553f0066-c24e-444c-9c2a-7427c31ebeab_ActionId">
    <vt:lpwstr>36c5c5a8-e657-4193-a952-e4f251d7b7b1</vt:lpwstr>
  </property>
  <property fmtid="{D5CDD505-2E9C-101B-9397-08002B2CF9AE}" pid="8" name="MSIP_Label_553f0066-c24e-444c-9c2a-7427c31ebeab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PUBLIC / CYHOEDDUS</vt:lpwstr>
  </property>
</Properties>
</file>